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4" r:id="rId4"/>
    <p:sldId id="261" r:id="rId5"/>
    <p:sldId id="263" r:id="rId6"/>
    <p:sldId id="276" r:id="rId7"/>
    <p:sldId id="268" r:id="rId8"/>
    <p:sldId id="264" r:id="rId9"/>
    <p:sldId id="260" r:id="rId10"/>
    <p:sldId id="259" r:id="rId11"/>
    <p:sldId id="270" r:id="rId12"/>
    <p:sldId id="277" r:id="rId13"/>
    <p:sldId id="273" r:id="rId14"/>
    <p:sldId id="272" r:id="rId15"/>
    <p:sldId id="266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65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0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29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77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69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76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7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84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10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55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6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B17909E-6177-48AA-BCD5-C054D1682197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2F380A8-C1D3-4953-B95B-24357769F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162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7366013" y="1378272"/>
            <a:ext cx="3776907" cy="3765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PROTECCIÓN Y PREVENCIÓN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 FRAUDES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o </a:t>
            </a:r>
            <a:r>
              <a:rPr lang="en-US" sz="3900" cap="all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procesos</a:t>
            </a:r>
            <a:r>
              <a:rPr lang="en-US" sz="39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900" cap="all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inadecuados</a:t>
            </a:r>
            <a:endParaRPr lang="en-US" sz="6700" cap="all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E4EBB4-8059-426B-BA5F-28A753FA6E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6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90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ctágono símbolo círculo habilidad forma, naranja PNG Clipart ...">
            <a:extLst>
              <a:ext uri="{FF2B5EF4-FFF2-40B4-BE49-F238E27FC236}">
                <a16:creationId xmlns:a16="http://schemas.microsoft.com/office/drawing/2014/main" id="{4B407CD3-8D9A-40D1-9BBB-FB5B0E29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333" l="9753" r="89973">
                        <a14:foregroundMark x1="20467" y1="17167" x2="20467" y2="17167"/>
                        <a14:foregroundMark x1="50824" y1="9500" x2="50824" y2="9500"/>
                        <a14:foregroundMark x1="45192" y1="1500" x2="45192" y2="1500"/>
                        <a14:foregroundMark x1="47940" y1="91500" x2="47940" y2="91500"/>
                        <a14:foregroundMark x1="47665" y1="97333" x2="47665" y2="97333"/>
                      </a14:backgroundRemoval>
                    </a14:imgEffect>
                    <a14:imgEffect>
                      <a14:artisticChalkSketc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53" y="474710"/>
            <a:ext cx="450978" cy="3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11DA0D-7926-4F84-ADC9-0CB89499BA12}"/>
              </a:ext>
            </a:extLst>
          </p:cNvPr>
          <p:cNvSpPr/>
          <p:nvPr/>
        </p:nvSpPr>
        <p:spPr>
          <a:xfrm>
            <a:off x="1059711" y="1327159"/>
            <a:ext cx="43097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</a:rPr>
              <a:t>¿Qué riesgos corren?</a:t>
            </a:r>
          </a:p>
          <a:p>
            <a:endParaRPr lang="es-MX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Negación a cancelar un servicio.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Contratación incompleta de servicios.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Cancelaciones sin rembolsos.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Pago de servicios ficticios.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C75E1A-A8C7-4B7E-8A2C-69EA6A58A25C}"/>
              </a:ext>
            </a:extLst>
          </p:cNvPr>
          <p:cNvSpPr/>
          <p:nvPr/>
        </p:nvSpPr>
        <p:spPr>
          <a:xfrm>
            <a:off x="5532474" y="367190"/>
            <a:ext cx="59825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¿Cómo te atrapan?</a:t>
            </a:r>
          </a:p>
          <a:p>
            <a:endParaRPr lang="es-MX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Tarifas y descuentos extremadamente atractivos.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Planes de pagos muy cómodos y/o a cuentas personales.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0F5EAE-5440-44DE-B558-C0E8E2C52207}"/>
              </a:ext>
            </a:extLst>
          </p:cNvPr>
          <p:cNvSpPr/>
          <p:nvPr/>
        </p:nvSpPr>
        <p:spPr>
          <a:xfrm>
            <a:off x="5369442" y="29930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</a:rPr>
              <a:t>¿Cómo los detectas?</a:t>
            </a:r>
          </a:p>
          <a:p>
            <a:endParaRPr lang="es-MX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Venta de Servicios Turísticos sin contratos que amparen las operaciones.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Plataformas virtuales de dudosa procedencia.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253801-0372-4C72-8125-9F2A580F7288}"/>
              </a:ext>
            </a:extLst>
          </p:cNvPr>
          <p:cNvSpPr/>
          <p:nvPr/>
        </p:nvSpPr>
        <p:spPr>
          <a:xfrm>
            <a:off x="786810" y="4881979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</a:rPr>
              <a:t>¿Qué DEBO hacer?</a:t>
            </a:r>
          </a:p>
          <a:p>
            <a:endParaRPr lang="es-MX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Usar Operadores y Globalizadores </a:t>
            </a:r>
            <a:r>
              <a:rPr lang="es-MX" dirty="0" err="1">
                <a:latin typeface="Cambria" panose="02040503050406030204" pitchFamily="18" charset="0"/>
                <a:ea typeface="Cambria" panose="02040503050406030204" pitchFamily="18" charset="0"/>
              </a:rPr>
              <a:t>Aurorizados</a:t>
            </a: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Pedir al Corporativo que valide al prospecto Operador.</a:t>
            </a:r>
          </a:p>
          <a:p>
            <a:endParaRPr lang="es-MX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2" descr="Octágono símbolo círculo habilidad forma, naranja PNG Clipart ...">
            <a:extLst>
              <a:ext uri="{FF2B5EF4-FFF2-40B4-BE49-F238E27FC236}">
                <a16:creationId xmlns:a16="http://schemas.microsoft.com/office/drawing/2014/main" id="{E6B5874A-4ED5-4A69-BB39-BF313053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333" l="9753" r="89973">
                        <a14:foregroundMark x1="20467" y1="17167" x2="20467" y2="17167"/>
                        <a14:foregroundMark x1="50824" y1="9500" x2="50824" y2="9500"/>
                        <a14:foregroundMark x1="45192" y1="1500" x2="45192" y2="1500"/>
                        <a14:foregroundMark x1="47940" y1="91500" x2="47940" y2="91500"/>
                        <a14:foregroundMark x1="47665" y1="97333" x2="47665" y2="97333"/>
                      </a14:backgroundRemoval>
                    </a14:imgEffect>
                    <a14:imgEffect>
                      <a14:artisticChalkSketc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3" y="1333582"/>
            <a:ext cx="450978" cy="3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ctágono símbolo círculo habilidad forma, naranja PNG Clipart ...">
            <a:extLst>
              <a:ext uri="{FF2B5EF4-FFF2-40B4-BE49-F238E27FC236}">
                <a16:creationId xmlns:a16="http://schemas.microsoft.com/office/drawing/2014/main" id="{824AA13A-B7F5-4DCC-8170-DC4645A1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333" l="9753" r="89973">
                        <a14:foregroundMark x1="20467" y1="17167" x2="20467" y2="17167"/>
                        <a14:foregroundMark x1="50824" y1="9500" x2="50824" y2="9500"/>
                        <a14:foregroundMark x1="45192" y1="1500" x2="45192" y2="1500"/>
                        <a14:foregroundMark x1="47940" y1="91500" x2="47940" y2="91500"/>
                        <a14:foregroundMark x1="47665" y1="97333" x2="47665" y2="97333"/>
                      </a14:backgroundRemoval>
                    </a14:imgEffect>
                    <a14:imgEffect>
                      <a14:artisticChalkSketc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64" y="2987975"/>
            <a:ext cx="450978" cy="3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ctágono símbolo círculo habilidad forma, naranja PNG Clipart ...">
            <a:extLst>
              <a:ext uri="{FF2B5EF4-FFF2-40B4-BE49-F238E27FC236}">
                <a16:creationId xmlns:a16="http://schemas.microsoft.com/office/drawing/2014/main" id="{A2A27086-C328-446B-B65C-C45FBF4E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333" l="9753" r="89973">
                        <a14:foregroundMark x1="20467" y1="17167" x2="20467" y2="17167"/>
                        <a14:foregroundMark x1="50824" y1="9500" x2="50824" y2="9500"/>
                        <a14:foregroundMark x1="45192" y1="1500" x2="45192" y2="1500"/>
                        <a14:foregroundMark x1="47940" y1="91500" x2="47940" y2="91500"/>
                        <a14:foregroundMark x1="47665" y1="97333" x2="47665" y2="97333"/>
                      </a14:backgroundRemoval>
                    </a14:imgEffect>
                    <a14:imgEffect>
                      <a14:artisticChalkSketc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2" y="4986458"/>
            <a:ext cx="450978" cy="3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8BD6446-4C3B-4FBC-A805-DBD7C70B3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49" y="5068200"/>
            <a:ext cx="1655475" cy="16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1478563" y="1711470"/>
            <a:ext cx="7786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atin typeface="Bahnschrift SemiBold Condensed" panose="020B0502040204020203" pitchFamily="34" charset="0"/>
              </a:rPr>
              <a:t>FRAUDES DE FRANQUICIAS A OPERADORES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93F199-A487-41AA-B487-606F5EFC2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5" y="4429893"/>
            <a:ext cx="1832685" cy="1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6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4CC6156-D594-4653-A7C6-E38453F2055E}"/>
              </a:ext>
            </a:extLst>
          </p:cNvPr>
          <p:cNvSpPr/>
          <p:nvPr/>
        </p:nvSpPr>
        <p:spPr>
          <a:xfrm>
            <a:off x="2282455" y="1232849"/>
            <a:ext cx="96898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FRAUDE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Cobro al cliente de forma personal y no depositarlo al Operador.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Falsificación de Datos de pasajeros.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Complicidad a clientes fraudulentos para la reserva de Servicios Turísticos.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En caso de cancelaciones si hay un cobro de comisiones y se debe proceder a una devolución.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EF91958-A947-45ED-AB4E-E27299A55C14}"/>
              </a:ext>
            </a:extLst>
          </p:cNvPr>
          <p:cNvSpPr/>
          <p:nvPr/>
        </p:nvSpPr>
        <p:spPr>
          <a:xfrm>
            <a:off x="2502195" y="5081280"/>
            <a:ext cx="9689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CONSECUENCIAS</a:t>
            </a:r>
          </a:p>
          <a:p>
            <a:endParaRPr lang="es-MX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Cancelación de la Franquicia.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Cobro del total del Monto del Fraude.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Demandas por Daños y perjuicios por parte del Operador, el cliente y la Marca.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22C4ED-9EC8-47B7-BB31-377D3944B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87" y="198133"/>
            <a:ext cx="1311689" cy="13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1605853" y="1729917"/>
            <a:ext cx="8569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atin typeface="Bahnschrift SemiBold Condensed" panose="020B0502040204020203" pitchFamily="34" charset="0"/>
              </a:rPr>
              <a:t>PROCESOS INADECUADOS DE FRANQUICIAS A FRANQUICIAS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FD0DF-E063-459A-8F4C-13740673E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5" y="4429893"/>
            <a:ext cx="1832685" cy="1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petencia desleal | Foro Laboral">
            <a:extLst>
              <a:ext uri="{FF2B5EF4-FFF2-40B4-BE49-F238E27FC236}">
                <a16:creationId xmlns:a16="http://schemas.microsoft.com/office/drawing/2014/main" id="{0F492561-ED32-4C96-803F-94AA89CF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797">
            <a:off x="1944688" y="2791506"/>
            <a:ext cx="7985053" cy="53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11DA0D-7926-4F84-ADC9-0CB89499BA12}"/>
              </a:ext>
            </a:extLst>
          </p:cNvPr>
          <p:cNvSpPr/>
          <p:nvPr/>
        </p:nvSpPr>
        <p:spPr>
          <a:xfrm>
            <a:off x="1676398" y="198133"/>
            <a:ext cx="8881732" cy="419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Robarse al cliente de otra Franquicia.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</a:rPr>
              <a:t>Hacer acuerdos comerciales privados sin notificar a la marca.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</a:rPr>
              <a:t>Incumplir con acuerdos comerciales entre franquicias.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</a:rPr>
              <a:t>Usar inadecuadamente, o sin el consentimiento o notificación al propietario, o sin seguir los lineamientos vigentes en el uso de las instalaciones de otra Franquicia.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</a:rPr>
              <a:t>Cobrar a nombre y cuenta de otra Franquicia.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</a:rPr>
              <a:t>Adjudicarse la comisión de otra Franquicia.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Cambria" panose="02040503050406030204" pitchFamily="18" charset="0"/>
                <a:ea typeface="Cambria" panose="02040503050406030204" pitchFamily="18" charset="0"/>
              </a:rPr>
              <a:t>Hacer competencia desleal para ganarle un cliente a otra Franquicia.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1CA95D-9938-4F1C-B592-FFA3A061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87" y="198133"/>
            <a:ext cx="1311689" cy="13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2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1084858" y="1953201"/>
            <a:ext cx="9813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latin typeface="Bahnschrift SemiBold Condensed" panose="020B0502040204020203" pitchFamily="34" charset="0"/>
              </a:rPr>
              <a:t>FRAUDES Y/O PROCESOS INADECUADOS DE FRANQUICIAS AL CORPORATIVO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C3D376-D639-4076-8F4B-4B4513034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5" y="4429893"/>
            <a:ext cx="1832685" cy="1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11DA0D-7926-4F84-ADC9-0CB89499BA12}"/>
              </a:ext>
            </a:extLst>
          </p:cNvPr>
          <p:cNvSpPr/>
          <p:nvPr/>
        </p:nvSpPr>
        <p:spPr>
          <a:xfrm>
            <a:off x="552894" y="801500"/>
            <a:ext cx="11281144" cy="502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Daño en la imagen de la Marca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Uso de la marca asociado a otras marcas sin consentimiento escrito.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Deformación de la marca y logotipos.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Operar sin conocimiento de las herramientas.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No pagar mantenimientos u otros pagos formalizados con la marca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Establecer  acuerdos  privados  o condiciones especiales con algún proveedor de servicios o productos  sin autorización escrita.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Cobrar la comisión directamente al Operador Mayorista, proveedor de servicios turísticos y/o globalizador.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Cobrar a clientes en cuentas personales o empresariales, que no estén asociadas a la marca.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Realizar actividades de competencia Directa hacia la Franquicia.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Abrir cuentas ajenas a la marca con Globalizadores Autorizados.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Crear registros turísticos o en sistemas sin el consentimiento de la Marca.</a:t>
            </a:r>
          </a:p>
        </p:txBody>
      </p:sp>
      <p:pic>
        <p:nvPicPr>
          <p:cNvPr id="5" name="Picture 2" descr="Octágono símbolo círculo habilidad forma, naranja PNG Clipart ...">
            <a:extLst>
              <a:ext uri="{FF2B5EF4-FFF2-40B4-BE49-F238E27FC236}">
                <a16:creationId xmlns:a16="http://schemas.microsoft.com/office/drawing/2014/main" id="{6A58884F-B2D9-455D-935C-A5A48B33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333" l="9753" r="89973">
                        <a14:foregroundMark x1="20467" y1="17167" x2="20467" y2="17167"/>
                        <a14:foregroundMark x1="50824" y1="9500" x2="50824" y2="9500"/>
                        <a14:foregroundMark x1="45192" y1="1500" x2="45192" y2="1500"/>
                        <a14:foregroundMark x1="47940" y1="91500" x2="47940" y2="91500"/>
                        <a14:foregroundMark x1="47665" y1="97333" x2="47665" y2="97333"/>
                      </a14:backgroundRemoval>
                    </a14:imgEffect>
                    <a14:imgEffect>
                      <a14:artisticChalkSketc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79" y="113203"/>
            <a:ext cx="2541337" cy="20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trato Terminado No Fundo Azul Com Selo Vermelho. Papel Rasgado ...">
            <a:extLst>
              <a:ext uri="{FF2B5EF4-FFF2-40B4-BE49-F238E27FC236}">
                <a16:creationId xmlns:a16="http://schemas.microsoft.com/office/drawing/2014/main" id="{36C0F1B2-BF7A-4CFB-B53D-D3922591D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122" y1="27154" x2="59122" y2="27154"/>
                        <a14:foregroundMark x1="47190" y1="30231" x2="47190" y2="30231"/>
                        <a14:foregroundMark x1="76059" y1="35538" x2="76059" y2="35538"/>
                        <a14:foregroundMark x1="58045" y1="67769" x2="58045" y2="67769"/>
                        <a14:foregroundMark x1="44804" y1="74231" x2="44804" y2="7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18760" r="19632" b="18915"/>
          <a:stretch/>
        </p:blipFill>
        <p:spPr bwMode="auto">
          <a:xfrm>
            <a:off x="9446872" y="331656"/>
            <a:ext cx="1609215" cy="16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70A466-43E1-4DB7-B605-6F8D068D19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72" y="4912112"/>
            <a:ext cx="1832685" cy="1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7098361" y="882028"/>
            <a:ext cx="4972511" cy="1832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all" dirty="0">
                <a:latin typeface="+mj-lt"/>
                <a:ea typeface="+mj-ea"/>
                <a:cs typeface="+mj-cs"/>
              </a:rPr>
              <a:t>CUIDÉMONOS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ThumbsUp Emoticon Character in Action">
            <a:extLst>
              <a:ext uri="{FF2B5EF4-FFF2-40B4-BE49-F238E27FC236}">
                <a16:creationId xmlns:a16="http://schemas.microsoft.com/office/drawing/2014/main" id="{5DDEB54F-629F-41C9-A5DC-35D8CC447C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88" y="1939417"/>
            <a:ext cx="3972222" cy="29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1410D9-C28A-4CDF-A5B5-BAC56D344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49" y="2981922"/>
            <a:ext cx="2838893" cy="28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E8A60E-D4C7-4FC0-BDCA-1AD839FE6A10}"/>
              </a:ext>
            </a:extLst>
          </p:cNvPr>
          <p:cNvSpPr/>
          <p:nvPr/>
        </p:nvSpPr>
        <p:spPr>
          <a:xfrm>
            <a:off x="751368" y="2494531"/>
            <a:ext cx="58301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Open Sans"/>
              </a:rPr>
              <a:t>I.- </a:t>
            </a:r>
            <a:r>
              <a:rPr lang="es-MX" dirty="0">
                <a:solidFill>
                  <a:srgbClr val="000000"/>
                </a:solidFill>
                <a:latin typeface="Open Sans"/>
              </a:rPr>
              <a:t>Con prisión de 3 días a 6 meses o de 30 a 180 días multa, cuando el valor de lo defraudado no exceda de diez veces el salario;</a:t>
            </a:r>
          </a:p>
          <a:p>
            <a:endParaRPr lang="es-MX" dirty="0">
              <a:solidFill>
                <a:srgbClr val="000000"/>
              </a:solidFill>
              <a:latin typeface="Open Sans"/>
            </a:endParaRPr>
          </a:p>
          <a:p>
            <a:r>
              <a:rPr lang="es-MX" b="1" dirty="0">
                <a:solidFill>
                  <a:srgbClr val="000000"/>
                </a:solidFill>
                <a:latin typeface="Open Sans"/>
              </a:rPr>
              <a:t>II.- </a:t>
            </a:r>
            <a:r>
              <a:rPr lang="es-MX" dirty="0">
                <a:solidFill>
                  <a:srgbClr val="000000"/>
                </a:solidFill>
                <a:latin typeface="Open Sans"/>
              </a:rPr>
              <a:t>Con prisión de 6 meses a 3 años y multa de 10 a 100 veces el salario, cuando el valor de lo defraudado excediera de 10, pero no de 500 veces el salario;</a:t>
            </a:r>
          </a:p>
          <a:p>
            <a:endParaRPr lang="es-MX" b="1" dirty="0">
              <a:solidFill>
                <a:srgbClr val="000000"/>
              </a:solidFill>
              <a:latin typeface="Open Sans"/>
            </a:endParaRPr>
          </a:p>
          <a:p>
            <a:r>
              <a:rPr lang="es-MX" b="1" dirty="0">
                <a:solidFill>
                  <a:srgbClr val="000000"/>
                </a:solidFill>
                <a:latin typeface="Open Sans"/>
              </a:rPr>
              <a:t>III.- </a:t>
            </a:r>
            <a:r>
              <a:rPr lang="es-MX" dirty="0">
                <a:solidFill>
                  <a:srgbClr val="000000"/>
                </a:solidFill>
                <a:latin typeface="Open Sans"/>
              </a:rPr>
              <a:t>Con prisión de tres a doce años y multa hasta de ciento veinte veces el salario, si el valor de lo defraudado fuere mayor de quinientas veces el salario.</a:t>
            </a:r>
          </a:p>
          <a:p>
            <a:br>
              <a:rPr lang="es-MX" dirty="0"/>
            </a:br>
            <a:endParaRPr lang="es-MX" dirty="0"/>
          </a:p>
        </p:txBody>
      </p:sp>
      <p:pic>
        <p:nvPicPr>
          <p:cNvPr id="1026" name="Picture 2" descr="El fraude de subvenciones y las incógnitas de su regulación | UNIR">
            <a:extLst>
              <a:ext uri="{FF2B5EF4-FFF2-40B4-BE49-F238E27FC236}">
                <a16:creationId xmlns:a16="http://schemas.microsoft.com/office/drawing/2014/main" id="{829766BD-1BD0-4D09-B106-BAEFCD9D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57" y="2413587"/>
            <a:ext cx="4453675" cy="29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781A94F-8602-4ACD-A10C-47221A6BFF77}"/>
              </a:ext>
            </a:extLst>
          </p:cNvPr>
          <p:cNvSpPr/>
          <p:nvPr/>
        </p:nvSpPr>
        <p:spPr>
          <a:xfrm>
            <a:off x="659219" y="371563"/>
            <a:ext cx="10955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Open Sans"/>
              </a:rPr>
              <a:t>Artículo 386</a:t>
            </a:r>
          </a:p>
          <a:p>
            <a:endParaRPr lang="es-MX" b="1" dirty="0">
              <a:solidFill>
                <a:srgbClr val="1A1A1A"/>
              </a:solidFill>
              <a:latin typeface="Open Sans"/>
            </a:endParaRPr>
          </a:p>
          <a:p>
            <a:r>
              <a:rPr lang="es-MX" dirty="0">
                <a:solidFill>
                  <a:srgbClr val="000000"/>
                </a:solidFill>
                <a:latin typeface="Open Sans"/>
              </a:rPr>
              <a:t>Comete el delito de fraude el que engañando a uno o aprovechándose del error en que éste se halla se hace ilícitamente de alguna cosa o alcanza un lucro indebido.</a:t>
            </a:r>
          </a:p>
          <a:p>
            <a:endParaRPr lang="es-MX" dirty="0">
              <a:solidFill>
                <a:srgbClr val="000000"/>
              </a:solidFill>
              <a:latin typeface="Open Sans"/>
            </a:endParaRPr>
          </a:p>
          <a:p>
            <a:r>
              <a:rPr lang="es-MX" dirty="0">
                <a:solidFill>
                  <a:srgbClr val="000000"/>
                </a:solidFill>
                <a:latin typeface="Open Sans"/>
              </a:rPr>
              <a:t>El delito de fraude se castigará con las penas siguientes:</a:t>
            </a:r>
          </a:p>
          <a:p>
            <a:endParaRPr lang="es-MX" dirty="0">
              <a:solidFill>
                <a:srgbClr val="000000"/>
              </a:solidFill>
              <a:latin typeface="Open Sans"/>
            </a:endParaRPr>
          </a:p>
          <a:p>
            <a:br>
              <a:rPr lang="es-MX" dirty="0"/>
            </a:b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4EAABE-60F1-4F49-AEB6-69F00353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0" y="5733852"/>
            <a:ext cx="907996" cy="9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B64591-7C1A-4DFB-91DF-679F4C628242}"/>
              </a:ext>
            </a:extLst>
          </p:cNvPr>
          <p:cNvSpPr/>
          <p:nvPr/>
        </p:nvSpPr>
        <p:spPr>
          <a:xfrm>
            <a:off x="490869" y="363915"/>
            <a:ext cx="1121026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  <a:latin typeface="Open Sans"/>
              </a:rPr>
              <a:t>Artículo 387</a:t>
            </a:r>
          </a:p>
          <a:p>
            <a:endParaRPr lang="es-MX" sz="1600" b="1" dirty="0">
              <a:solidFill>
                <a:srgbClr val="1A1A1A"/>
              </a:solidFill>
              <a:latin typeface="Open Sans"/>
            </a:endParaRP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Las mismas penas señaladas en el artículo anterior, se impondrán:</a:t>
            </a:r>
          </a:p>
          <a:p>
            <a:endParaRPr lang="es-MX" sz="1600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III.- Al que obtenga de otro una cantidad de dinero o cualquiera otro lucro, otorgándole o endosándole a nombre propio o de otro, un documento nominativo, a la orden o al portador contra una persona supuesta o que el otorgante sabe que no ha de pagarle;</a:t>
            </a:r>
          </a:p>
          <a:p>
            <a:endParaRPr lang="es-MX" sz="1600" dirty="0">
              <a:solidFill>
                <a:srgbClr val="000000"/>
              </a:solidFill>
              <a:latin typeface="Open Sans"/>
            </a:endParaRP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IV.- Al que se haga servir alguna cosa o admita un servicio en cualquier establecimiento comercial y no pague el importe;</a:t>
            </a:r>
          </a:p>
          <a:p>
            <a:endParaRPr lang="es-MX" sz="1600" dirty="0">
              <a:solidFill>
                <a:srgbClr val="000000"/>
              </a:solidFill>
              <a:latin typeface="Open Sans"/>
            </a:endParaRP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XI.- Al que por sorteos, rifas, loterías, promesas de venta o por cualquiera otro medio, se quede en todo o en parte con las cantidades recibidas, sin entregar la mercancía u objeto ofrecido.</a:t>
            </a:r>
          </a:p>
          <a:p>
            <a:endParaRPr lang="es-MX" sz="1600" dirty="0">
              <a:solidFill>
                <a:srgbClr val="000000"/>
              </a:solidFill>
              <a:latin typeface="Open Sans"/>
            </a:endParaRP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XVIII.- Al que habiendo recibido mercancías con subsidio o franquicia para darles un destino determinado, las distrajere de este destino o en cualquier forma desvirtúe los fines perseguidos con el subsidio o la franquicia.</a:t>
            </a:r>
          </a:p>
          <a:p>
            <a:endParaRPr lang="es-MX" sz="1600" dirty="0">
              <a:solidFill>
                <a:srgbClr val="000000"/>
              </a:solidFill>
              <a:latin typeface="Open Sans"/>
            </a:endParaRP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XXI.- Al que libre un cheque contra una cuenta bancaria, que sea rechazado por la institución o sociedad nacional de crédito correspondiente, en los términos de la legislación aplicable, por no tener el librador cuenta en la institución o sociedad respectiva o por carecer éste de fondos suficientes para el pago. </a:t>
            </a:r>
          </a:p>
          <a:p>
            <a:endParaRPr lang="es-MX" sz="1600" dirty="0">
              <a:solidFill>
                <a:srgbClr val="000000"/>
              </a:solidFill>
              <a:latin typeface="Open Sans"/>
            </a:endParaRPr>
          </a:p>
          <a:p>
            <a:r>
              <a:rPr lang="es-MX" sz="1600" b="1" dirty="0">
                <a:solidFill>
                  <a:srgbClr val="C00000"/>
                </a:solidFill>
              </a:rPr>
              <a:t>Artículo 388 </a:t>
            </a:r>
          </a:p>
          <a:p>
            <a:endParaRPr lang="es-MX" sz="1600" b="1" dirty="0">
              <a:solidFill>
                <a:srgbClr val="000000"/>
              </a:solidFill>
              <a:latin typeface="Open Sans"/>
            </a:endParaRPr>
          </a:p>
          <a:p>
            <a:r>
              <a:rPr lang="es-MX" sz="1600" dirty="0" err="1">
                <a:solidFill>
                  <a:srgbClr val="000000"/>
                </a:solidFill>
                <a:latin typeface="Open Sans"/>
              </a:rPr>
              <a:t>BisAl</a:t>
            </a:r>
            <a:r>
              <a:rPr lang="es-MX" sz="1600" dirty="0">
                <a:solidFill>
                  <a:srgbClr val="000000"/>
                </a:solidFill>
                <a:latin typeface="Open Sans"/>
              </a:rPr>
              <a:t> que se coloque en estado de insolvencia, con el objeto de eludir las obligaciones a su cargo con respecto a sus acreedores, se le impondrá pena de seis meses a cuatro años de prisión y de cincuenta a trescientos días multa.</a:t>
            </a:r>
          </a:p>
          <a:p>
            <a:r>
              <a:rPr lang="es-MX" sz="1600" dirty="0">
                <a:solidFill>
                  <a:srgbClr val="000000"/>
                </a:solidFill>
                <a:latin typeface="Open Sans"/>
              </a:rPr>
              <a:t>En caso de quiebra se atenderá a lo previsto por la ley especial.</a:t>
            </a:r>
          </a:p>
        </p:txBody>
      </p:sp>
      <p:pic>
        <p:nvPicPr>
          <p:cNvPr id="2050" name="Picture 2" descr="De Leyes, Reglamentos, Decretos y reglas de carácter general para ...">
            <a:extLst>
              <a:ext uri="{FF2B5EF4-FFF2-40B4-BE49-F238E27FC236}">
                <a16:creationId xmlns:a16="http://schemas.microsoft.com/office/drawing/2014/main" id="{5923D3CF-16EF-4E59-8870-16EFA658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52" y="89148"/>
            <a:ext cx="3524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051F40-4F95-464F-83F9-E240B7A12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99" y="187157"/>
            <a:ext cx="907996" cy="9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2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1346488" y="1761815"/>
            <a:ext cx="8254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>
                <a:latin typeface="Bahnschrift SemiBold Condensed" panose="020B0502040204020203" pitchFamily="34" charset="0"/>
              </a:rPr>
              <a:t>PROTECCION DE FRAUDES DE CLIENTES A FRANQUICIAS</a:t>
            </a:r>
            <a:endParaRPr lang="es-MX" sz="6600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F761AB-FDD0-479B-8F19-233643D38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35" y="4589380"/>
            <a:ext cx="1779484" cy="17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11DA0D-7926-4F84-ADC9-0CB89499BA12}"/>
              </a:ext>
            </a:extLst>
          </p:cNvPr>
          <p:cNvSpPr/>
          <p:nvPr/>
        </p:nvSpPr>
        <p:spPr>
          <a:xfrm>
            <a:off x="691116" y="585347"/>
            <a:ext cx="1080976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Situaciones que pueden presentarse:</a:t>
            </a:r>
          </a:p>
          <a:p>
            <a:endParaRPr lang="es-MX" sz="10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Rechazos Bancarios.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Desconocimientos de Cargos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latin typeface="Cambria" panose="02040503050406030204" pitchFamily="18" charset="0"/>
                <a:ea typeface="Cambria" panose="02040503050406030204" pitchFamily="18" charset="0"/>
              </a:rPr>
              <a:t>Contracargos</a:t>
            </a:r>
            <a:endParaRPr lang="es-MX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Uso de Tarjetas o información bancaria clonadas, robadas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Usurpación de identidad.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Compra de servicios Turísticos con falsedad de identidad o de sistema de pago.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Cheques sin Fondos.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Reservación a nombre de una o varias personas realizadas por un tercero, usando una tarjeta propia o peor aún de otra persona, sin la presentación de los formatos de autorización.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2BB61A-50A6-4813-80C7-0B81361050B1}"/>
              </a:ext>
            </a:extLst>
          </p:cNvPr>
          <p:cNvSpPr/>
          <p:nvPr/>
        </p:nvSpPr>
        <p:spPr>
          <a:xfrm>
            <a:off x="691116" y="4040372"/>
            <a:ext cx="47031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Repercusión:</a:t>
            </a:r>
          </a:p>
          <a:p>
            <a:pPr algn="just"/>
            <a:endParaRPr lang="es-MX" sz="10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 Franquicia asume y debe pagar el total de el o los montos totales de el o los servicios turísticos contratados, o solicitados, o reservados.</a:t>
            </a:r>
            <a:endParaRPr lang="es-MX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5 formas de prevenir el robo de identidad y fraude en tarjetas de ...">
            <a:extLst>
              <a:ext uri="{FF2B5EF4-FFF2-40B4-BE49-F238E27FC236}">
                <a16:creationId xmlns:a16="http://schemas.microsoft.com/office/drawing/2014/main" id="{A22A993B-BFF0-4F01-B7BE-3E6F003D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57" y="4040372"/>
            <a:ext cx="4579087" cy="22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517247-27CF-439D-9107-6F6393EE0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22" y="304459"/>
            <a:ext cx="1311689" cy="13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66134B-F228-440B-8305-118962565E43}"/>
              </a:ext>
            </a:extLst>
          </p:cNvPr>
          <p:cNvSpPr/>
          <p:nvPr/>
        </p:nvSpPr>
        <p:spPr>
          <a:xfrm>
            <a:off x="789578" y="1105568"/>
            <a:ext cx="1017890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¿Cómo protegerse? Procedimientos a Seguir</a:t>
            </a:r>
          </a:p>
          <a:p>
            <a:pPr algn="ctr"/>
            <a:endParaRPr lang="es-MX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endParaRPr lang="es-MX" sz="10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Siempre que el cliente pague con Tarjeta Bancaria debe llenar el formato vigente de solicitud de Servicio Turístico, anexando foto frontal de la tarjeta bancaria y foto por ambas partes de la Identificación Oficial.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Verificar en Google que el domicilio proporcionado existe.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 el dueño de la tarjeta no viaja, en el formato de solicitud debe establecer que de manera voluntaria paga por la otra persona y anexar la identificación oficial tanto del pasajero como del que paga.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Jamás venderle a otra agencia de Viajes ni a ninguna persona física o moral que pretenda comprar el viaje por un tercero.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En caso de que el cliente pague por cheque, no se puede garantizar la reserva hasta que el dinero haya sido cobrado por el Operador y/o Proveedor.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Leer y atender con precisión las políticas de cancelación de los viajes.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Tener particular cuidado en reservaciones no cancelables, monitoreando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Llevar un registro preciso de los clientes en los Sistemas Vigentes de Control de Clientes.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Notificar al Corporativo en los siguientes casos: Clientes que viajen demasiado, con nombres poco usuales y a destinos exóticos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022F292-CAD6-4393-8E69-9C9179FF3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87" y="198133"/>
            <a:ext cx="1311689" cy="1311689"/>
          </a:xfrm>
          <a:prstGeom prst="rect">
            <a:avLst/>
          </a:prstGeom>
        </p:spPr>
      </p:pic>
      <p:pic>
        <p:nvPicPr>
          <p:cNvPr id="4102" name="Picture 6" descr="Hombre de negocios con tarjeta de crédito y protección | Vector Gratis">
            <a:extLst>
              <a:ext uri="{FF2B5EF4-FFF2-40B4-BE49-F238E27FC236}">
                <a16:creationId xmlns:a16="http://schemas.microsoft.com/office/drawing/2014/main" id="{34FF2B0F-4105-4C07-A434-D2FB30F2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D3481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53" y="-283032"/>
            <a:ext cx="2628347" cy="26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4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1254643" y="1708652"/>
            <a:ext cx="9952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latin typeface="Bahnschrift SemiBold Condensed" panose="020B0502040204020203" pitchFamily="34" charset="0"/>
              </a:rPr>
              <a:t>ACCIONES QUE PUEDEN INCURRIR EN FRAUDE DE FRANQUICIAS A CLIENTES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8FD93A-A11D-49BA-827A-2F2F3C01C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5" y="4429893"/>
            <a:ext cx="1832685" cy="1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9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7A5AA1E-DD9C-4886-9D23-C11D65E053D1}"/>
              </a:ext>
            </a:extLst>
          </p:cNvPr>
          <p:cNvSpPr/>
          <p:nvPr/>
        </p:nvSpPr>
        <p:spPr>
          <a:xfrm>
            <a:off x="279991" y="279486"/>
            <a:ext cx="5649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spc="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Problemas que pueden suceder:</a:t>
            </a:r>
          </a:p>
          <a:p>
            <a:r>
              <a:rPr lang="es-MX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Cobro en cuentas personales del dinero pagado por un cliente para la contratación de un servicio turístico y la Agencia no paga al operador.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Hacer uso indebido de los Datos del Cliente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 devolver al cliente reembolsos.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 viajes internacionales no dar la asesoría adecuada de los trámites que requiere el o los pasajeros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Omitir enviar el comprobante de pago al Operador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Registrar mal los datos de los pasajeros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C94C34-FFFE-4DB8-A8B8-AE32AF54DF9E}"/>
              </a:ext>
            </a:extLst>
          </p:cNvPr>
          <p:cNvSpPr/>
          <p:nvPr/>
        </p:nvSpPr>
        <p:spPr>
          <a:xfrm>
            <a:off x="6542568" y="251385"/>
            <a:ext cx="521704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spc="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Procedimientos establecidos: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Solo se permite el cobro a través de los medios establecidos por los operadores.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Respetar fielmente los Avisos de Privacidad.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 el proceso de devolución corre por cuenta de la Agencia enviar comprobantes de reembolsos tanto al cliente como al corporativo.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Leer, estudiar, informar y coordinar todo lo referente a VISAS y pasaportes necesarios en servicios turísticos que lo requieran.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 el cliente paga por depósito o transferencia, garantizar que el </a:t>
            </a:r>
            <a:r>
              <a:rPr lang="es-MX" spc="5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Operadore</a:t>
            </a:r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esté enterado y proceda con la reserva.</a:t>
            </a:r>
          </a:p>
          <a:p>
            <a:endParaRPr lang="es-MX" spc="5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s-MX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 muy cuidadosos al momento de reservar pidiendo id de los pasajeros para el correcto registro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E8BFC6-1EE1-4907-9611-35BC2289E90D}"/>
              </a:ext>
            </a:extLst>
          </p:cNvPr>
          <p:cNvCxnSpPr>
            <a:cxnSpLocks/>
          </p:cNvCxnSpPr>
          <p:nvPr/>
        </p:nvCxnSpPr>
        <p:spPr>
          <a:xfrm>
            <a:off x="6096000" y="279486"/>
            <a:ext cx="0" cy="3389544"/>
          </a:xfrm>
          <a:prstGeom prst="line">
            <a:avLst/>
          </a:prstGeom>
          <a:ln w="88900"/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25F912B1-2291-4597-9323-A6D5E5E11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03" y="143307"/>
            <a:ext cx="723013" cy="7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564AA-264F-4287-AD4F-2958F35DA07C}"/>
              </a:ext>
            </a:extLst>
          </p:cNvPr>
          <p:cNvSpPr txBox="1"/>
          <p:nvPr/>
        </p:nvSpPr>
        <p:spPr>
          <a:xfrm>
            <a:off x="1478562" y="1711470"/>
            <a:ext cx="8845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latin typeface="Bahnschrift SemiBold Condensed" panose="020B0502040204020203" pitchFamily="34" charset="0"/>
              </a:rPr>
              <a:t>PREVENCIÓN DE FRAUDES DE “OPERADORES” A FRANQUICIAS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86B213-9DAA-4878-918D-BE6B864A4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5" y="4429893"/>
            <a:ext cx="1832685" cy="1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2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983</Words>
  <Application>Microsoft Macintosh PowerPoint</Application>
  <PresentationFormat>Panorámica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Bahnschrift SemiBold Condensed</vt:lpstr>
      <vt:lpstr>Calibri</vt:lpstr>
      <vt:lpstr>Cambria</vt:lpstr>
      <vt:lpstr>Open Sans</vt:lpstr>
      <vt:lpstr>Rockwell</vt:lpstr>
      <vt:lpstr>Rockwell Condensed</vt:lpstr>
      <vt:lpstr>Rockwell Extra Bold</vt:lpstr>
      <vt:lpstr>Wingdings</vt:lpstr>
      <vt:lpstr>Letras en madera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Mirabal</dc:creator>
  <cp:lastModifiedBy/>
  <cp:revision>5</cp:revision>
  <dcterms:created xsi:type="dcterms:W3CDTF">2020-03-27T20:01:14Z</dcterms:created>
  <dcterms:modified xsi:type="dcterms:W3CDTF">2020-05-16T01:17:35Z</dcterms:modified>
</cp:coreProperties>
</file>